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4" r:id="rId4"/>
    <p:sldId id="258" r:id="rId5"/>
    <p:sldId id="272" r:id="rId6"/>
    <p:sldId id="259" r:id="rId7"/>
    <p:sldId id="262" r:id="rId8"/>
    <p:sldId id="260" r:id="rId9"/>
    <p:sldId id="261" r:id="rId10"/>
    <p:sldId id="268" r:id="rId11"/>
    <p:sldId id="263" r:id="rId12"/>
    <p:sldId id="265" r:id="rId13"/>
    <p:sldId id="266" r:id="rId14"/>
    <p:sldId id="271" r:id="rId15"/>
    <p:sldId id="270" r:id="rId16"/>
    <p:sldId id="269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0620CB-CCF5-41C9-9309-EC70606C138F}" type="datetimeFigureOut">
              <a:rPr lang="de-DE" smtClean="0"/>
              <a:t>13.09.2023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F9927-FE44-4C2C-8AB8-F89DB00C4A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6075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802B6B-1943-51E0-78B4-6DC69DB11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37D3068-95B1-1705-D7F1-5E63E6DA68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6BF950-F471-2446-37F2-58AD7006A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E5F3A44-674A-53B5-1A6B-A4A5DCA0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CBFBCF-28A5-108C-021C-DF3BF565A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1481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748D86-539C-0A5E-3317-D1A016C0C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1ABA20-C82F-7763-4D75-9F4D5620A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4B2BF6D-6DD4-50AE-037A-E5BBFCA85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CFAA19-9BDC-3948-41EE-1B64B2A64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5B9CC0-4BEF-1C65-F5EA-5622C8667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5018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25141F-BC81-952B-1B46-9FF41D200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8FC8A10-D027-9288-43AB-68E8D2F96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4B987EC-D2FA-72A3-C4B1-7AF438374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FF810A-3483-6C56-BF2B-D76D63D8F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F6BE64-07AD-6CFB-3A72-858469D30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8909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43C712-912E-B9A0-C3B1-9D2A522AC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E4FC68-9DA9-3C02-425D-5B87404EF2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4E03894-5935-F7F6-ECB7-61EA6313F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839AF13-8C3F-1F41-B78C-E3AF8443C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77344C7-3300-1DF2-B4E5-CC99AF898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9F909DF-8BDE-A12A-AD87-6FBF0DED7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3233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99AF55-C75A-CD98-4B1A-1984F071A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BF65EF-8A93-7BB7-5F5F-0B4C25181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C450C93-9008-8E61-E581-33C5D9D29E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E66B4D4-1450-FE17-F8DB-F09C8E5D9E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B908990-6729-08CE-088B-AF0D34CC3A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B09174B-FD62-BAB5-93CA-F766CCD57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8D9AEA7-CA12-5D65-1133-C7710895D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B64C435-BB9F-E59D-9913-F73F372DF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5621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D15AC4-27FA-D4ED-9EF1-6B60BBA66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3907CF1-03EC-666E-0B35-6C2A9A7B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A0D476-492A-6DCA-1375-AE31387F4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3D7D345-9DD2-DB35-C34A-F26B65D19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9735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F927498-861A-65EF-526F-80ED58A6A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1D458D9-E98D-E1D3-BF3C-1FAAC4BB1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9BCA54-3FFF-599A-0218-B7F6BCAB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2272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C3159B-A8AA-2555-7889-3DF41B14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140DA72-F302-23F0-B9C7-A3CDC173E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38E9A46-3949-7343-16F7-E7CBEF042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7E4E6FF-5875-DC0F-363C-648076378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50AE2CB-DA54-0F8D-7B5F-31022F531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05B90CD-B2AC-0A67-456A-279AC8F95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945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D0123-A771-8BF2-56EF-E2DF31ABB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DBE4D22-49B0-391D-6060-207A87175D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7D22AD-34BD-43B2-89F0-84B746B89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CE66816-1D9E-2E66-F140-BFFB1C2DD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028BE01-E681-984E-74D3-F5791EECF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AD5D6D6-6C31-59E8-DE07-55F7037E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838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102AF7-1B00-5D38-B5CC-DD158A950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B5F8297-6204-55E2-3694-6578108EF1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1F2C023-1392-F358-267A-01E7D4D56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D27547-19C3-CF77-E58A-B44327AD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D57912-6930-A877-7198-6CE7D057C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7045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AA7E474-3BCA-4313-0F64-73B4374B6F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2A2AA34-575E-8291-C045-229EA65C8D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2042DE-F70B-901E-0301-61A29E3DA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C64D43E-7C35-A3FA-FDE0-56261051D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1BAEBC-8EFB-F52D-4272-72B462F21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7872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03EE9DF-C912-EEEA-2751-A05B891BE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0F09EA-6AEA-644B-2C5F-F17300B72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F40C0F-C4EE-B0C2-7051-976AD732AB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B984E-E48D-064D-10CC-9F6EAD1DB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43F378-7B80-EEF2-6104-53394FDF9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E8F7DDE2-5946-47AC-A66F-807520EA36B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9743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BC579D-1B6F-AD46-DD76-096BE63488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Erkenntnisse Instandhaltungsdaten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30AAD4-FBCB-3DD2-632D-AA93FB6CA2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9129AE-2937-C09D-498A-B8E435161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8FC6C8-7A96-8732-B41F-44BBB71EA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4EA35E-246F-34AD-031B-22500817C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236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F78C47-954C-B39E-64BE-BB15B745E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Ansätze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E3E54A-B373-6742-7351-C1E301238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große Varianz in der Länge und Formulierung von Vorgangsbeschreibungen (Problem Freitextfeld)</a:t>
            </a:r>
          </a:p>
          <a:p>
            <a:r>
              <a:rPr lang="de-DE" dirty="0"/>
              <a:t>Analyse (Datensatz Nr. 4):</a:t>
            </a:r>
          </a:p>
          <a:p>
            <a:pPr lvl="1"/>
            <a:r>
              <a:rPr lang="de-DE" dirty="0"/>
              <a:t>Bereinigung von Duplikaten, Löschen von Leerfeldern</a:t>
            </a:r>
          </a:p>
          <a:p>
            <a:pPr lvl="1"/>
            <a:r>
              <a:rPr lang="de-DE" dirty="0"/>
              <a:t>Anzahl jeder einzigartigen Beschreibung</a:t>
            </a:r>
          </a:p>
          <a:p>
            <a:pPr lvl="1"/>
            <a:r>
              <a:rPr lang="de-DE" dirty="0"/>
              <a:t>Analyse jeder einzigartigen Beschreibung mithilfe eines Sprachmodells</a:t>
            </a:r>
          </a:p>
          <a:p>
            <a:pPr lvl="2"/>
            <a:r>
              <a:rPr lang="de-DE" dirty="0"/>
              <a:t>Klassifizierung und Sammlung der relevanten Wortarten</a:t>
            </a:r>
          </a:p>
          <a:p>
            <a:pPr lvl="2"/>
            <a:r>
              <a:rPr lang="de-DE" dirty="0"/>
              <a:t>Untersuchung der semantischen Beziehung von Wörtern innerhalb eines Satzes</a:t>
            </a:r>
          </a:p>
          <a:p>
            <a:pPr lvl="1"/>
            <a:r>
              <a:rPr lang="de-DE" dirty="0"/>
              <a:t>Gewichtung der semantischen Abhängigkeiten zwischen Worten mit der Häufigkeit des Auftretens derjenigen Beschreibung, in welcher die Verbindung vorhanden ist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688ADEB-CE42-DAA3-FB82-48468EF99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59273E7-517A-528B-C993-CC4AF39E1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27E1BA-B51D-4AA8-B731-7032310A9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9274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F78C47-954C-B39E-64BE-BB15B745E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Ansätze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E3E54A-B373-6742-7351-C1E301238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verworfen:</a:t>
            </a:r>
          </a:p>
          <a:p>
            <a:pPr lvl="1"/>
            <a:r>
              <a:rPr lang="de-DE" dirty="0"/>
              <a:t>Identifikation &amp; Korrektur von Rechtschreibfehlern </a:t>
            </a:r>
            <a:r>
              <a:rPr lang="de-DE" dirty="0">
                <a:sym typeface="Wingdings" panose="05000000000000000000" pitchFamily="2" charset="2"/>
              </a:rPr>
              <a:t> vorhandene Bibliotheken nicht gut bzw. exakt genug (Training von eigenem Modell notwendig)</a:t>
            </a:r>
            <a:br>
              <a:rPr lang="de-DE" dirty="0">
                <a:sym typeface="Wingdings" panose="05000000000000000000" pitchFamily="2" charset="2"/>
              </a:rPr>
            </a:br>
            <a:r>
              <a:rPr lang="de-DE" u="sng" dirty="0">
                <a:sym typeface="Wingdings" panose="05000000000000000000" pitchFamily="2" charset="2"/>
              </a:rPr>
              <a:t>aber</a:t>
            </a:r>
            <a:r>
              <a:rPr lang="de-DE" dirty="0">
                <a:sym typeface="Wingdings" panose="05000000000000000000" pitchFamily="2" charset="2"/>
              </a:rPr>
              <a:t>: eventuell gute Rechtschreib-</a:t>
            </a:r>
            <a:r>
              <a:rPr lang="de-DE" dirty="0" err="1">
                <a:sym typeface="Wingdings" panose="05000000000000000000" pitchFamily="2" charset="2"/>
              </a:rPr>
              <a:t>Engines</a:t>
            </a:r>
            <a:r>
              <a:rPr lang="de-DE" dirty="0">
                <a:sym typeface="Wingdings" panose="05000000000000000000" pitchFamily="2" charset="2"/>
              </a:rPr>
              <a:t> für Deutsch nutzbar (fehlende Recherche)</a:t>
            </a:r>
            <a:endParaRPr lang="de-DE" dirty="0"/>
          </a:p>
          <a:p>
            <a:pPr lvl="1"/>
            <a:r>
              <a:rPr lang="de-DE" dirty="0"/>
              <a:t>Identifikation von Eigennamen </a:t>
            </a:r>
            <a:r>
              <a:rPr lang="de-DE" dirty="0">
                <a:sym typeface="Wingdings" panose="05000000000000000000" pitchFamily="2" charset="2"/>
              </a:rPr>
              <a:t> teilweise nicht verlässlich; Bezeichnungen zu fachspezifisch (Training von eigenem Modell notwendig)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35DC0E-4A10-0444-E543-298FD47F1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207BC4-5B38-0BE7-3ECD-92313493C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A4467E-3086-CC95-23C4-DB78B0187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5065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EAC85E-F6C0-8571-F524-92E4A871C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Vorgangsbeschreibungen</a:t>
            </a:r>
            <a:br>
              <a:rPr lang="de-DE" dirty="0"/>
            </a:br>
            <a:r>
              <a:rPr lang="de-DE" sz="3600" dirty="0"/>
              <a:t>Ergebnisse</a:t>
            </a:r>
            <a:r>
              <a:rPr lang="de-DE" dirty="0"/>
              <a:t>	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2FA69A-1588-C9E7-42C2-74E9CE2A8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Feldeigenschaften:</a:t>
            </a:r>
          </a:p>
          <a:p>
            <a:pPr lvl="1"/>
            <a:r>
              <a:rPr lang="de-DE" dirty="0"/>
              <a:t>Freitext </a:t>
            </a:r>
          </a:p>
          <a:p>
            <a:pPr lvl="1"/>
            <a:r>
              <a:rPr lang="de-DE" dirty="0"/>
              <a:t>optional</a:t>
            </a:r>
          </a:p>
          <a:p>
            <a:r>
              <a:rPr lang="de-DE" dirty="0"/>
              <a:t>Darstellung der Zusammenhänge als Graph</a:t>
            </a:r>
          </a:p>
          <a:p>
            <a:r>
              <a:rPr lang="de-DE" dirty="0"/>
              <a:t>Kantengewichte entsprechen den Häufigkeiten des Auftretens</a:t>
            </a:r>
          </a:p>
          <a:p>
            <a:r>
              <a:rPr lang="de-DE" dirty="0"/>
              <a:t>verschiedene Layouts:</a:t>
            </a:r>
          </a:p>
          <a:p>
            <a:pPr lvl="1"/>
            <a:r>
              <a:rPr lang="de-DE" dirty="0"/>
              <a:t>übersichtliche Darstellung der Verbindungen</a:t>
            </a:r>
          </a:p>
          <a:p>
            <a:pPr lvl="1"/>
            <a:r>
              <a:rPr lang="de-DE" dirty="0"/>
              <a:t>Berechnung verschiedener Kenngrößen</a:t>
            </a:r>
          </a:p>
          <a:p>
            <a:pPr lvl="1"/>
            <a:r>
              <a:rPr lang="de-DE" dirty="0"/>
              <a:t>Identifikation von bedeutsamen Wortgruppen (Cluster)</a:t>
            </a:r>
          </a:p>
          <a:p>
            <a:pPr lvl="1"/>
            <a:r>
              <a:rPr lang="de-DE" dirty="0"/>
              <a:t>Ableitung von Best-Practices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4D60D2-008A-9CB1-76FB-29EBF035E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0300C18-C4B6-2698-7939-AC62E3827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134643-6A0A-9B12-8598-AE546576F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2571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27887E2-8A7F-6284-54B4-277DFEEFE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D666B6-9593-D1F5-E019-43454F971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96FAE9-EAF3-6C63-43D2-57F080A2C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5</a:t>
            </a:fld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0252378-C829-6C39-CB21-8CDA1D5CA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7727" y="61929"/>
            <a:ext cx="7956546" cy="633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113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EAC85E-F6C0-8571-F524-92E4A871C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Vorgangsbeschreibungen</a:t>
            </a:r>
            <a:br>
              <a:rPr lang="de-DE" dirty="0"/>
            </a:br>
            <a:r>
              <a:rPr lang="de-DE" sz="3600" dirty="0"/>
              <a:t>Ergebnisse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2FA69A-1588-C9E7-42C2-74E9CE2A8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Generell:</a:t>
            </a:r>
          </a:p>
          <a:p>
            <a:pPr lvl="1"/>
            <a:r>
              <a:rPr lang="de-DE" dirty="0"/>
              <a:t>große Schwankungsbreite der Ausführungsorte </a:t>
            </a:r>
            <a:r>
              <a:rPr lang="de-DE" dirty="0">
                <a:sym typeface="Wingdings" panose="05000000000000000000" pitchFamily="2" charset="2"/>
              </a:rPr>
              <a:t> Büros, WC-Anlagen, Maschinen, Lager</a:t>
            </a:r>
          </a:p>
          <a:p>
            <a:pPr lvl="1"/>
            <a:r>
              <a:rPr lang="de-DE" dirty="0"/>
              <a:t>teilweise Personen- und Maschinennamen verwendet </a:t>
            </a:r>
            <a:r>
              <a:rPr lang="de-DE" dirty="0">
                <a:sym typeface="Wingdings" panose="05000000000000000000" pitchFamily="2" charset="2"/>
              </a:rPr>
              <a:t> schwierig zu differenzieren bzw. herauszufiltern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67D8C3-FF09-35F1-E985-74DBB186C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C9572B-761F-6FE0-ED5E-C922E4968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923B2D4-B73A-38AF-BFF1-13B5FBAD4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6620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EAC85E-F6C0-8571-F524-92E4A871C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Vorgangsbeschreibungen</a:t>
            </a:r>
            <a:br>
              <a:rPr lang="de-DE" dirty="0"/>
            </a:br>
            <a:r>
              <a:rPr lang="de-DE" sz="3600" dirty="0"/>
              <a:t>Ergebnisse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2FA69A-1588-C9E7-42C2-74E9CE2A8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Bedeutsame Cluster/Wortgruppen:</a:t>
            </a:r>
          </a:p>
          <a:p>
            <a:pPr lvl="1"/>
            <a:r>
              <a:rPr lang="de-DE" dirty="0"/>
              <a:t>Durchführung regelmäßiger Wartungsarbeiten nach Wartungsplan und Vorgabe des Maschinenherstellers (zyklisch)</a:t>
            </a:r>
          </a:p>
          <a:p>
            <a:pPr lvl="1"/>
            <a:r>
              <a:rPr lang="de-DE" dirty="0"/>
              <a:t>zyklische/rhythmische (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täglich, wöchentlich, monatlich, jährlich) Überprüfung/Kontrolle verschiedener Objekte bzw. Bauteile/Baugruppen</a:t>
            </a:r>
          </a:p>
          <a:p>
            <a:pPr lvl="1"/>
            <a:r>
              <a:rPr lang="de-DE" dirty="0"/>
              <a:t>Tausch/Wartung von Komponenten/Baugruppen (</a:t>
            </a:r>
            <a:r>
              <a:rPr lang="de-DE" dirty="0">
                <a:sym typeface="Wingdings" panose="05000000000000000000" pitchFamily="2" charset="2"/>
              </a:rPr>
              <a:t> wechseln, nachschmieren)  Reparaturaufträge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BE2B6FA-A720-DB2C-1678-5874546DC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B346D4F-BD7D-561D-92B3-0FF5C167D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DD46E5-A471-9609-306F-62CAE002D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4155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EAC85E-F6C0-8571-F524-92E4A871C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Vorgangsbeschreibungen</a:t>
            </a:r>
            <a:br>
              <a:rPr lang="de-DE" dirty="0"/>
            </a:br>
            <a:r>
              <a:rPr lang="de-DE" sz="3600" dirty="0"/>
              <a:t>Ergebnisse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2FA69A-1588-C9E7-42C2-74E9CE2A8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Erschwernisse:</a:t>
            </a:r>
          </a:p>
          <a:p>
            <a:pPr lvl="1"/>
            <a:r>
              <a:rPr lang="de-DE" dirty="0"/>
              <a:t>vielfältige Fehlermöglichkeiten durch Freitextfeld (Interpunktion, Grammatik, Orthografie)</a:t>
            </a:r>
          </a:p>
          <a:p>
            <a:pPr lvl="1"/>
            <a:r>
              <a:rPr lang="de-DE" dirty="0"/>
              <a:t>Fehlermöglichkeiten steigen mit zunehmender Zeichenanzahl an</a:t>
            </a:r>
          </a:p>
          <a:p>
            <a:pPr lvl="1"/>
            <a:r>
              <a:rPr lang="de-DE" dirty="0"/>
              <a:t>nachträgliche Korrektur sehr schwer </a:t>
            </a:r>
            <a:r>
              <a:rPr lang="de-DE" dirty="0">
                <a:sym typeface="Wingdings" panose="05000000000000000000" pitchFamily="2" charset="2"/>
              </a:rPr>
              <a:t> ohne Korrektur Verlust von Information und Kontext</a:t>
            </a:r>
          </a:p>
          <a:p>
            <a:r>
              <a:rPr lang="de-DE" dirty="0">
                <a:sym typeface="Wingdings" panose="05000000000000000000" pitchFamily="2" charset="2"/>
              </a:rPr>
              <a:t>erste Empfehlungen für Datenfeld &lt;Vorgangsbeschreibung&gt;: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Freitext in Zeichenanzahl beschränken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Pflichtfeld, damit zukünftig Auswertungen genutzt werden können</a:t>
            </a:r>
          </a:p>
          <a:p>
            <a:pPr lvl="1"/>
            <a:endParaRPr lang="de-DE" dirty="0">
              <a:sym typeface="Wingdings" panose="05000000000000000000" pitchFamily="2" charset="2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E429A3-8B9A-3868-544C-6B8FAACEB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368611-AB22-DEAB-DD60-442AAF449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D4F252-5E5E-D1A1-40C5-CC38DF5F4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4191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EAC85E-F6C0-8571-F524-92E4A871C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Vorgangsbeschreibungen</a:t>
            </a:r>
            <a:br>
              <a:rPr lang="de-DE" dirty="0"/>
            </a:br>
            <a:r>
              <a:rPr lang="de-DE" sz="3600" dirty="0"/>
              <a:t>Best-Practices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2FA69A-1588-C9E7-42C2-74E9CE2A8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Generell:</a:t>
            </a:r>
          </a:p>
          <a:p>
            <a:pPr lvl="1"/>
            <a:r>
              <a:rPr lang="de-DE" dirty="0"/>
              <a:t>so kurz wie möglich</a:t>
            </a:r>
          </a:p>
          <a:p>
            <a:pPr lvl="1"/>
            <a:r>
              <a:rPr lang="de-DE" dirty="0"/>
              <a:t>keine Hilfsverben</a:t>
            </a:r>
          </a:p>
          <a:p>
            <a:r>
              <a:rPr lang="de-DE" dirty="0"/>
              <a:t>WAS (Tätigkeit)</a:t>
            </a:r>
          </a:p>
          <a:p>
            <a:pPr lvl="1"/>
            <a:r>
              <a:rPr lang="de-DE" dirty="0"/>
              <a:t>eventuell Ersatz durch &lt;</a:t>
            </a:r>
            <a:r>
              <a:rPr lang="de-DE" dirty="0" err="1"/>
              <a:t>VorgangsTypName</a:t>
            </a:r>
            <a:r>
              <a:rPr lang="de-DE" dirty="0"/>
              <a:t>&gt;</a:t>
            </a:r>
          </a:p>
          <a:p>
            <a:pPr lvl="1"/>
            <a:r>
              <a:rPr lang="de-DE" dirty="0"/>
              <a:t>falls vorhanden</a:t>
            </a:r>
          </a:p>
          <a:p>
            <a:pPr lvl="1"/>
            <a:r>
              <a:rPr lang="de-DE" dirty="0"/>
              <a:t>Kontrolle, Prüfung, Wartung</a:t>
            </a:r>
          </a:p>
          <a:p>
            <a:r>
              <a:rPr lang="de-DE" b="1" dirty="0"/>
              <a:t>WIE</a:t>
            </a:r>
          </a:p>
          <a:p>
            <a:pPr lvl="1"/>
            <a:r>
              <a:rPr lang="de-DE" dirty="0"/>
              <a:t>Zustandsbeschreibung Adjektive/Adverbien („defekt“, „lose“, etc.) oder Verben („leckt“, „tropft“, etc.)</a:t>
            </a:r>
          </a:p>
          <a:p>
            <a:pPr lvl="1"/>
            <a:r>
              <a:rPr lang="de-DE" dirty="0"/>
              <a:t>Turnus (eventuell Ersatz durch &lt;</a:t>
            </a:r>
            <a:r>
              <a:rPr lang="de-DE" dirty="0" err="1"/>
              <a:t>VorgangsTypName</a:t>
            </a:r>
            <a:r>
              <a:rPr lang="de-DE" dirty="0"/>
              <a:t>&gt;)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A669F2-E775-E574-F93D-B378887F1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53E647-FAF8-4A77-BD71-A10E77F4F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BFAC40-6C95-6058-958B-F007E84F8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3318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EAC85E-F6C0-8571-F524-92E4A871C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Vorgangsbeschreibungen</a:t>
            </a:r>
            <a:br>
              <a:rPr lang="de-DE" dirty="0"/>
            </a:br>
            <a:r>
              <a:rPr lang="de-DE" sz="3600" dirty="0"/>
              <a:t>Best-Practices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2FA69A-1588-C9E7-42C2-74E9CE2A8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WAS (Ziel)</a:t>
            </a:r>
          </a:p>
          <a:p>
            <a:pPr lvl="1"/>
            <a:r>
              <a:rPr lang="de-DE" dirty="0"/>
              <a:t>Bauteil/Komponente</a:t>
            </a:r>
          </a:p>
          <a:p>
            <a:pPr lvl="1"/>
            <a:r>
              <a:rPr lang="de-DE" dirty="0"/>
              <a:t>so allgemein wie möglich, so genau wie nötig </a:t>
            </a:r>
            <a:r>
              <a:rPr lang="de-DE" dirty="0">
                <a:sym typeface="Wingdings" panose="05000000000000000000" pitchFamily="2" charset="2"/>
              </a:rPr>
              <a:t> Zuordenbarkeit für spätere Auswertungen (z.B. welche Baugruppen bei bestimmten Maschinen besonders häufig defekt/problematisch)</a:t>
            </a:r>
          </a:p>
          <a:p>
            <a:r>
              <a:rPr lang="de-DE" b="1" dirty="0"/>
              <a:t>WO</a:t>
            </a:r>
          </a:p>
          <a:p>
            <a:pPr lvl="1"/>
            <a:r>
              <a:rPr lang="de-DE" b="1" dirty="0">
                <a:sym typeface="Wingdings" panose="05000000000000000000" pitchFamily="2" charset="2"/>
              </a:rPr>
              <a:t>Lage innerhalb des Objekts</a:t>
            </a:r>
          </a:p>
          <a:p>
            <a:r>
              <a:rPr lang="de-DE" dirty="0">
                <a:sym typeface="Wingdings" panose="05000000000000000000" pitchFamily="2" charset="2"/>
              </a:rPr>
              <a:t>WO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Lage des Objekts  </a:t>
            </a:r>
            <a:r>
              <a:rPr lang="de-DE" dirty="0"/>
              <a:t>eventuell Ersatz durch </a:t>
            </a:r>
            <a:r>
              <a:rPr lang="de-DE" dirty="0">
                <a:sym typeface="Wingdings" panose="05000000000000000000" pitchFamily="2" charset="2"/>
              </a:rPr>
              <a:t>Pflege von Objektbeschreibungen &lt;</a:t>
            </a:r>
            <a:r>
              <a:rPr lang="de-DE" dirty="0" err="1">
                <a:sym typeface="Wingdings" panose="05000000000000000000" pitchFamily="2" charset="2"/>
              </a:rPr>
              <a:t>ObjektID</a:t>
            </a:r>
            <a:r>
              <a:rPr lang="de-DE" dirty="0">
                <a:sym typeface="Wingdings" panose="05000000000000000000" pitchFamily="2" charset="2"/>
              </a:rPr>
              <a:t>&gt;, &lt;</a:t>
            </a:r>
            <a:r>
              <a:rPr lang="de-DE" dirty="0" err="1">
                <a:sym typeface="Wingdings" panose="05000000000000000000" pitchFamily="2" charset="2"/>
              </a:rPr>
              <a:t>HObjektText</a:t>
            </a:r>
            <a:r>
              <a:rPr lang="de-DE" dirty="0">
                <a:sym typeface="Wingdings" panose="05000000000000000000" pitchFamily="2" charset="2"/>
              </a:rPr>
              <a:t>&gt;)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91C60FA-971C-2782-B2AA-479E1229D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D4A116-5519-ECDF-F37F-19A3BE4EB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879175-E34E-65A0-A2E7-8C1943599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1407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EDC792-38CA-9B5F-97CA-94FD2C16A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Vorgangsbeschreibungen</a:t>
            </a:r>
            <a:br>
              <a:rPr lang="de-DE" dirty="0"/>
            </a:br>
            <a:r>
              <a:rPr lang="de-DE" sz="3600" dirty="0"/>
              <a:t>Best-Practices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E6069B-443B-5CE5-499A-7A7364B92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        Lager               obere Umlenkwalze     defekt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Hydraulikzylinder     rechte Presseinheit       leckt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ACB4C39-3A72-AA97-38E3-8A988CABD60E}"/>
              </a:ext>
            </a:extLst>
          </p:cNvPr>
          <p:cNvSpPr txBox="1"/>
          <p:nvPr/>
        </p:nvSpPr>
        <p:spPr>
          <a:xfrm>
            <a:off x="1337054" y="3079109"/>
            <a:ext cx="1772527" cy="57229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lIns="36000" tIns="36000" rIns="36000" bIns="36000" rtlCol="0" anchor="ctr">
            <a:noAutofit/>
          </a:bodyPr>
          <a:lstStyle>
            <a:defPPr>
              <a:defRPr lang="de-DE"/>
            </a:defPPr>
            <a:lvl1pPr algn="ctr"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WAS (Ziel)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8E3FCB9-969C-5851-64EA-28012BD280CF}"/>
              </a:ext>
            </a:extLst>
          </p:cNvPr>
          <p:cNvSpPr txBox="1"/>
          <p:nvPr/>
        </p:nvSpPr>
        <p:spPr>
          <a:xfrm>
            <a:off x="7624394" y="3079109"/>
            <a:ext cx="1198595" cy="57229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lIns="36000" tIns="36000" rIns="36000" bIns="36000" rtlCol="0" anchor="ctr">
            <a:noAutofit/>
          </a:bodyPr>
          <a:lstStyle>
            <a:defPPr>
              <a:defRPr lang="de-DE"/>
            </a:defPPr>
            <a:lvl1pPr algn="ctr"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Wie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BAE61F0-2DBC-59AD-5A41-DC45EAA54739}"/>
              </a:ext>
            </a:extLst>
          </p:cNvPr>
          <p:cNvSpPr txBox="1"/>
          <p:nvPr/>
        </p:nvSpPr>
        <p:spPr>
          <a:xfrm>
            <a:off x="4012847" y="3079109"/>
            <a:ext cx="3314047" cy="57229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lIns="36000" tIns="36000" rIns="36000" bIns="36000" rtlCol="0" anchor="ctr">
            <a:noAutofit/>
          </a:bodyPr>
          <a:lstStyle>
            <a:defPPr>
              <a:defRPr lang="de-DE"/>
            </a:defPPr>
            <a:lvl1pPr algn="ctr"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WO (innerhalb des Objekts)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8D3046C4-BC3A-B85C-F77E-0AF083F20530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2217933" y="2384899"/>
            <a:ext cx="5385" cy="694210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51D3DF21-C454-9F92-F4DC-63ADE41187B0}"/>
              </a:ext>
            </a:extLst>
          </p:cNvPr>
          <p:cNvCxnSpPr>
            <a:cxnSpLocks/>
          </p:cNvCxnSpPr>
          <p:nvPr/>
        </p:nvCxnSpPr>
        <p:spPr>
          <a:xfrm flipH="1">
            <a:off x="2206252" y="3595317"/>
            <a:ext cx="5385" cy="694210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75019E8A-276D-BE2C-162D-8083A64F5C94}"/>
              </a:ext>
            </a:extLst>
          </p:cNvPr>
          <p:cNvCxnSpPr>
            <a:cxnSpLocks/>
          </p:cNvCxnSpPr>
          <p:nvPr/>
        </p:nvCxnSpPr>
        <p:spPr>
          <a:xfrm flipH="1" flipV="1">
            <a:off x="5675281" y="2384899"/>
            <a:ext cx="5385" cy="694210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64ABF405-9137-288E-CF5E-19410B544185}"/>
              </a:ext>
            </a:extLst>
          </p:cNvPr>
          <p:cNvCxnSpPr>
            <a:cxnSpLocks/>
          </p:cNvCxnSpPr>
          <p:nvPr/>
        </p:nvCxnSpPr>
        <p:spPr>
          <a:xfrm flipH="1">
            <a:off x="5664485" y="3595317"/>
            <a:ext cx="5385" cy="694210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AD0921FC-3D3A-B989-C598-7A7F8AF4A7A7}"/>
              </a:ext>
            </a:extLst>
          </p:cNvPr>
          <p:cNvCxnSpPr>
            <a:cxnSpLocks/>
          </p:cNvCxnSpPr>
          <p:nvPr/>
        </p:nvCxnSpPr>
        <p:spPr>
          <a:xfrm flipH="1" flipV="1">
            <a:off x="8218306" y="2384899"/>
            <a:ext cx="5385" cy="694210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F2AAF702-9CE3-45E7-7959-142613C2E359}"/>
              </a:ext>
            </a:extLst>
          </p:cNvPr>
          <p:cNvCxnSpPr>
            <a:cxnSpLocks/>
          </p:cNvCxnSpPr>
          <p:nvPr/>
        </p:nvCxnSpPr>
        <p:spPr>
          <a:xfrm flipH="1">
            <a:off x="8212921" y="3595317"/>
            <a:ext cx="5385" cy="694210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atumsplatzhalter 23">
            <a:extLst>
              <a:ext uri="{FF2B5EF4-FFF2-40B4-BE49-F238E27FC236}">
                <a16:creationId xmlns:a16="http://schemas.microsoft.com/office/drawing/2014/main" id="{B07932AC-0EE2-3226-0C6B-FC081BB44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25" name="Fußzeilenplatzhalter 24">
            <a:extLst>
              <a:ext uri="{FF2B5EF4-FFF2-40B4-BE49-F238E27FC236}">
                <a16:creationId xmlns:a16="http://schemas.microsoft.com/office/drawing/2014/main" id="{388369E1-F1A2-3B0A-5AF6-746CCFE7F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26" name="Foliennummernplatzhalter 25">
            <a:extLst>
              <a:ext uri="{FF2B5EF4-FFF2-40B4-BE49-F238E27FC236}">
                <a16:creationId xmlns:a16="http://schemas.microsoft.com/office/drawing/2014/main" id="{EDC5EB66-7730-E407-BB5E-2B170FB29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6217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EAC85E-F6C0-8571-F524-92E4A871C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/>
              <a:t>VorgangsArtText</a:t>
            </a:r>
            <a:br>
              <a:rPr lang="de-DE" dirty="0"/>
            </a:br>
            <a:r>
              <a:rPr lang="de-DE" sz="3600" dirty="0"/>
              <a:t>Ergebnisse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2FA69A-1588-C9E7-42C2-74E9CE2A8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Feldeigenschaften:</a:t>
            </a:r>
          </a:p>
          <a:p>
            <a:pPr lvl="1"/>
            <a:r>
              <a:rPr lang="de-DE" dirty="0"/>
              <a:t>Freitext </a:t>
            </a:r>
            <a:r>
              <a:rPr lang="de-DE" u="sng" dirty="0"/>
              <a:t>oder</a:t>
            </a:r>
            <a:r>
              <a:rPr lang="de-DE" dirty="0"/>
              <a:t> vordefiniert</a:t>
            </a:r>
          </a:p>
          <a:p>
            <a:pPr lvl="1"/>
            <a:r>
              <a:rPr lang="de-DE" dirty="0"/>
              <a:t>Pflichtfeld</a:t>
            </a:r>
          </a:p>
          <a:p>
            <a:r>
              <a:rPr lang="de-DE" dirty="0"/>
              <a:t>grundsätzliche Ähnlichkeit zu Vorgangsbeschreibungen, nur kürzer</a:t>
            </a:r>
          </a:p>
          <a:p>
            <a:r>
              <a:rPr lang="de-DE" dirty="0"/>
              <a:t>Konzentration auf 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</a:rPr>
              <a:t>WAS (Tätigkeit)</a:t>
            </a:r>
          </a:p>
          <a:p>
            <a:r>
              <a:rPr lang="de-DE" dirty="0"/>
              <a:t>aber auch 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</a:rPr>
              <a:t>WIE</a:t>
            </a:r>
            <a:r>
              <a:rPr lang="de-DE" dirty="0"/>
              <a:t>, 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</a:rPr>
              <a:t>WAS (Ziel)</a:t>
            </a:r>
          </a:p>
          <a:p>
            <a:r>
              <a:rPr lang="de-DE" u="sng" dirty="0"/>
              <a:t>keine</a:t>
            </a:r>
            <a:r>
              <a:rPr lang="de-DE" dirty="0"/>
              <a:t> klare Abgrenzung von Vorgangsbeschreibung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F30A370-0C57-2D9A-CD49-BE6595FD4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CD4BC8-A93A-74C4-4EB2-42DF19D55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A88C8E-8651-8FCF-D66B-D4E829D3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863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F2F45C-FB0E-5ECA-56C0-0F9F55F51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Zwischenfazit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CC6F2F-CF68-1B41-D53D-5A0FDB897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Generell:</a:t>
            </a:r>
          </a:p>
          <a:p>
            <a:pPr lvl="1"/>
            <a:r>
              <a:rPr lang="de-DE" dirty="0"/>
              <a:t>großer Anteil von Duplikaten trotz Freitext (</a:t>
            </a:r>
            <a:r>
              <a:rPr lang="de-DE" dirty="0">
                <a:sym typeface="Wingdings" panose="05000000000000000000" pitchFamily="2" charset="2"/>
              </a:rPr>
              <a:t> Standardisierung möglich)</a:t>
            </a:r>
            <a:endParaRPr lang="de-DE" dirty="0"/>
          </a:p>
          <a:p>
            <a:r>
              <a:rPr lang="de-DE" dirty="0"/>
              <a:t>&lt;</a:t>
            </a:r>
            <a:r>
              <a:rPr lang="de-DE" dirty="0" err="1"/>
              <a:t>VorgangsBeschreibung</a:t>
            </a:r>
            <a:r>
              <a:rPr lang="de-DE" dirty="0"/>
              <a:t>&gt; und &lt;</a:t>
            </a:r>
            <a:r>
              <a:rPr lang="de-DE" dirty="0" err="1"/>
              <a:t>VorgangsArtText</a:t>
            </a:r>
            <a:r>
              <a:rPr lang="de-DE" dirty="0"/>
              <a:t>&gt;:</a:t>
            </a:r>
          </a:p>
          <a:p>
            <a:pPr lvl="1"/>
            <a:r>
              <a:rPr lang="de-DE" dirty="0"/>
              <a:t>keine klare Abgrenzung</a:t>
            </a:r>
          </a:p>
          <a:p>
            <a:pPr lvl="1"/>
            <a:r>
              <a:rPr lang="de-DE" dirty="0"/>
              <a:t>unterschiedliche Textlängen: Vorgangsbeschreibungen tendenziell länger</a:t>
            </a:r>
          </a:p>
          <a:p>
            <a:pPr lvl="1"/>
            <a:r>
              <a:rPr lang="de-DE" dirty="0"/>
              <a:t>Unterschied: optionales vs. notwendiges Feld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E71DB52-AAF0-E3E2-1578-1D07DE4A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EC4857B-0DA3-75F7-44EF-06A4CCACD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43855EE-6118-6441-1039-5A75BF2A3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9799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F2F45C-FB0E-5ECA-56C0-0F9F55F51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Anregungen nach aktuellem Kenntnisstand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CC6F2F-CF68-1B41-D53D-5A0FDB897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Generell:</a:t>
            </a:r>
          </a:p>
          <a:p>
            <a:pPr lvl="1"/>
            <a:r>
              <a:rPr lang="de-DE" dirty="0"/>
              <a:t>Rechtschreibprüfung sinnvoll (deutlich geringerer Aufwand für Datenaufbereitung)</a:t>
            </a:r>
          </a:p>
          <a:p>
            <a:r>
              <a:rPr lang="de-DE" dirty="0"/>
              <a:t>Konsolidierung &lt;</a:t>
            </a:r>
            <a:r>
              <a:rPr lang="de-DE" dirty="0" err="1"/>
              <a:t>VorgangsBeschreibung</a:t>
            </a:r>
            <a:r>
              <a:rPr lang="de-DE" dirty="0"/>
              <a:t>&gt; und &lt;</a:t>
            </a:r>
            <a:r>
              <a:rPr lang="de-DE" dirty="0" err="1"/>
              <a:t>VorgangsArtText</a:t>
            </a:r>
            <a:r>
              <a:rPr lang="de-DE" dirty="0"/>
              <a:t>&gt;:</a:t>
            </a:r>
          </a:p>
          <a:p>
            <a:pPr lvl="1"/>
            <a:r>
              <a:rPr lang="de-DE" dirty="0"/>
              <a:t>Pflichtfeld, falls keine zyklische Routinetätigkeit</a:t>
            </a:r>
          </a:p>
          <a:p>
            <a:pPr lvl="1"/>
            <a:r>
              <a:rPr lang="de-DE" dirty="0"/>
              <a:t>Beschränkung Zeichen-/Wortanzahl</a:t>
            </a:r>
            <a:br>
              <a:rPr lang="de-DE" dirty="0"/>
            </a:br>
            <a:r>
              <a:rPr lang="de-DE" dirty="0"/>
              <a:t>Empfehlung: Wortanzahl (reflektieren Best-Practice-Struktur besser)</a:t>
            </a:r>
          </a:p>
          <a:p>
            <a:pPr lvl="1"/>
            <a:r>
              <a:rPr lang="de-DE" dirty="0"/>
              <a:t>Berücksichtigung von Best-Practices (enthaltene Informationsarten) in Verbindung mit anderen Feldern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Zusammenführung &lt;</a:t>
            </a:r>
            <a:r>
              <a:rPr lang="de-DE" dirty="0" err="1">
                <a:sym typeface="Wingdings" panose="05000000000000000000" pitchFamily="2" charset="2"/>
              </a:rPr>
              <a:t>NeuVorgangsBeschreibung</a:t>
            </a:r>
            <a:r>
              <a:rPr lang="de-DE" dirty="0">
                <a:sym typeface="Wingdings" panose="05000000000000000000" pitchFamily="2" charset="2"/>
              </a:rPr>
              <a:t>&gt;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E9E824-1F5C-0D0D-540D-3D4118BAE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C08247-5E89-1AB0-F428-C64D6D24E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B65217-B78C-E6A2-042C-AEC0CE440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510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F2F45C-FB0E-5ECA-56C0-0F9F55F51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Anregungen nach aktuellem Kenntnisstand</a:t>
            </a:r>
          </a:p>
        </p:txBody>
      </p:sp>
      <p:graphicFrame>
        <p:nvGraphicFramePr>
          <p:cNvPr id="5" name="Inhaltsplatzhalter 4">
            <a:extLst>
              <a:ext uri="{FF2B5EF4-FFF2-40B4-BE49-F238E27FC236}">
                <a16:creationId xmlns:a16="http://schemas.microsoft.com/office/drawing/2014/main" id="{E92265A8-5F71-FB01-3253-2033781022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9186101"/>
              </p:ext>
            </p:extLst>
          </p:nvPr>
        </p:nvGraphicFramePr>
        <p:xfrm>
          <a:off x="838200" y="1825625"/>
          <a:ext cx="10515600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88040024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253518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Information/Eigenschaft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Merkmal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27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WO (Lage des Objekts, Geografie)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„</a:t>
                      </a:r>
                      <a:r>
                        <a:rPr kumimoji="0" lang="de-DE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ObjektID</a:t>
                      </a: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“ + „</a:t>
                      </a:r>
                      <a:r>
                        <a:rPr kumimoji="0" lang="de-DE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HObjektText</a:t>
                      </a: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“ (Pflege vorausgesetzt, großes Potenzial)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54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WAS (Tätigkeit)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„</a:t>
                      </a:r>
                      <a:r>
                        <a:rPr kumimoji="0" lang="de-DE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VorgangsTypName</a:t>
                      </a: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“ [vordefiniert] (Kontrolle, Wartung, Reparatur, etc.)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Zyklische Routinetätigkeiten (Wartung, Prüfung, Kontrolle, etc.): </a:t>
                      </a:r>
                      <a:r>
                        <a:rPr kumimoji="0" lang="de-DE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inkl. Turnus</a:t>
                      </a: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6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 (Ziel)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NeuVorgangsBeschreibung</a:t>
                      </a: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(siehe F08-10)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9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WIE (Zustands-/Fehlerbeschreibung [Reparatur], </a:t>
                      </a:r>
                      <a:b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</a:br>
                      <a:r>
                        <a:rPr kumimoji="0" lang="de-DE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n.v.</a:t>
                      </a: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[Wartung, Prüfung, Kontrolle, etc.])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1" dirty="0" err="1">
                          <a:sym typeface="Wingdings" panose="05000000000000000000" pitchFamily="2" charset="2"/>
                        </a:rPr>
                        <a:t>NeuVorgangsBeschreibung</a:t>
                      </a: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(siehe F08-10)</a:t>
                      </a:r>
                      <a:endParaRPr kumimoji="0" lang="de-DE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9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WO (Lage innerhalb des Objekts)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1" dirty="0" err="1">
                          <a:sym typeface="Wingdings" panose="05000000000000000000" pitchFamily="2" charset="2"/>
                        </a:rPr>
                        <a:t>NeuVorgangsBeschreibung</a:t>
                      </a: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(siehe F08-10)</a:t>
                      </a:r>
                      <a:endParaRPr kumimoji="0" lang="de-DE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284750"/>
                  </a:ext>
                </a:extLst>
              </a:tr>
            </a:tbl>
          </a:graphicData>
        </a:graphic>
      </p:graphicFrame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E5738A2B-1341-3834-5AF9-4383B7AA1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056D8B27-A2FE-4ECB-FB34-EF5A3972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A1EE497-B911-9B18-FD57-EBF86F9B3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5295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03E9DF-3CB9-D39B-15B0-A686CD7E0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/>
              <a:t>ErledigungsBeschreibung</a:t>
            </a:r>
            <a:endParaRPr lang="de-DE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DABB33-FAE5-676A-AB99-A2DBD01C4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Best-Practices ähnlich zu Vorgangsbeschreibungen</a:t>
            </a:r>
          </a:p>
          <a:p>
            <a:r>
              <a:rPr lang="de-DE" dirty="0"/>
              <a:t>Fokus auf WAS (Ziel) oder WAS (Tätigkeit)</a:t>
            </a:r>
          </a:p>
          <a:p>
            <a:r>
              <a:rPr lang="de-DE" dirty="0"/>
              <a:t>WIE (Partizip-Verb: getauscht, gewechselt, durchgeführt, etc.)</a:t>
            </a:r>
          </a:p>
          <a:p>
            <a:r>
              <a:rPr lang="de-DE" dirty="0"/>
              <a:t>WOMIT (falls vorhanden)</a:t>
            </a:r>
          </a:p>
          <a:p>
            <a:pPr lvl="1"/>
            <a:r>
              <a:rPr lang="de-DE" dirty="0"/>
              <a:t>z.B. Werkzeug, Betriebsmittel</a:t>
            </a:r>
          </a:p>
          <a:p>
            <a:r>
              <a:rPr lang="de-DE" dirty="0"/>
              <a:t>Pflichtfeld, falls keine zyklische Routinetätigkeit nach &lt;</a:t>
            </a:r>
            <a:r>
              <a:rPr lang="de-DE" dirty="0" err="1"/>
              <a:t>ErledigungsArtText</a:t>
            </a:r>
            <a:r>
              <a:rPr lang="de-DE" dirty="0"/>
              <a:t>&gt;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D38704-EB4B-3BAC-5BAA-AEACB9E89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CF98DD7-DA08-BC8A-5EEC-2AF885A4A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Analyseergebnisse Instandhaltungsdaten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980970-1EA3-9B98-D5C5-29A194AAA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DDE2-5946-47AC-A66F-807520EA36BB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9406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809</Words>
  <Application>Microsoft Office PowerPoint</Application>
  <PresentationFormat>Breitbild</PresentationFormat>
  <Paragraphs>163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Office</vt:lpstr>
      <vt:lpstr>Erkenntnisse Instandhaltungsdaten</vt:lpstr>
      <vt:lpstr>Ansätze</vt:lpstr>
      <vt:lpstr>Ansätze</vt:lpstr>
      <vt:lpstr>Vorgangsbeschreibungen Ergebnisse </vt:lpstr>
      <vt:lpstr>PowerPoint-Präsentation</vt:lpstr>
      <vt:lpstr>Vorgangsbeschreibungen Ergebnisse</vt:lpstr>
      <vt:lpstr>Vorgangsbeschreibungen Ergebnisse</vt:lpstr>
      <vt:lpstr>Vorgangsbeschreibungen Ergebnisse</vt:lpstr>
      <vt:lpstr>Vorgangsbeschreibungen Best-Practices</vt:lpstr>
      <vt:lpstr>Vorgangsbeschreibungen Best-Practices</vt:lpstr>
      <vt:lpstr>Vorgangsbeschreibungen Best-Practices</vt:lpstr>
      <vt:lpstr>VorgangsArtText Ergebnisse</vt:lpstr>
      <vt:lpstr>Zwischenfazit</vt:lpstr>
      <vt:lpstr>Anregungen nach aktuellem Kenntnisstand</vt:lpstr>
      <vt:lpstr>Anregungen nach aktuellem Kenntnisstand</vt:lpstr>
      <vt:lpstr>ErledigungsBeschreibung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Erkenntnisse Instandhaltungsdaten</dc:title>
  <dc:creator>Florian Förster</dc:creator>
  <cp:lastModifiedBy>Florian Förster</cp:lastModifiedBy>
  <cp:revision>19</cp:revision>
  <dcterms:created xsi:type="dcterms:W3CDTF">2023-09-05T10:40:53Z</dcterms:created>
  <dcterms:modified xsi:type="dcterms:W3CDTF">2023-09-13T13:03:55Z</dcterms:modified>
</cp:coreProperties>
</file>